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62" r:id="rId6"/>
    <p:sldId id="265" r:id="rId7"/>
    <p:sldId id="266" r:id="rId8"/>
    <p:sldId id="269" r:id="rId9"/>
    <p:sldId id="267" r:id="rId10"/>
    <p:sldId id="268" r:id="rId11"/>
    <p:sldId id="271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adkins\My%20Documents\My%20Work\My%20Mathematica\Abandonment\Stochastic%20Models\output1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Sheet1!$A$20:$A$170</c:f>
              <c:numCache>
                <c:formatCode>General</c:formatCode>
                <c:ptCount val="151"/>
                <c:pt idx="0">
                  <c:v>0</c:v>
                </c:pt>
                <c:pt idx="1">
                  <c:v>1.0000000000000014E-2</c:v>
                </c:pt>
                <c:pt idx="2">
                  <c:v>2.0000000000000028E-2</c:v>
                </c:pt>
                <c:pt idx="3">
                  <c:v>3.0000000000000041E-2</c:v>
                </c:pt>
                <c:pt idx="4">
                  <c:v>4.0000000000000056E-2</c:v>
                </c:pt>
                <c:pt idx="5">
                  <c:v>5.0000000000000031E-2</c:v>
                </c:pt>
                <c:pt idx="6">
                  <c:v>6.0000000000000081E-2</c:v>
                </c:pt>
                <c:pt idx="7">
                  <c:v>7.0000000000000034E-2</c:v>
                </c:pt>
                <c:pt idx="8">
                  <c:v>8.0000000000000113E-2</c:v>
                </c:pt>
                <c:pt idx="9">
                  <c:v>9.0000000000000066E-2</c:v>
                </c:pt>
                <c:pt idx="10">
                  <c:v>0.1</c:v>
                </c:pt>
                <c:pt idx="11">
                  <c:v>0.11000000000000003</c:v>
                </c:pt>
                <c:pt idx="12">
                  <c:v>0.12000000000000002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0.15000000000000024</c:v>
                </c:pt>
                <c:pt idx="16">
                  <c:v>0.16000000000000006</c:v>
                </c:pt>
                <c:pt idx="17">
                  <c:v>0.17</c:v>
                </c:pt>
                <c:pt idx="18">
                  <c:v>0.18000000000000024</c:v>
                </c:pt>
                <c:pt idx="19">
                  <c:v>0.19000000000000006</c:v>
                </c:pt>
                <c:pt idx="20">
                  <c:v>0.2</c:v>
                </c:pt>
                <c:pt idx="21">
                  <c:v>0.21000000000000021</c:v>
                </c:pt>
                <c:pt idx="22">
                  <c:v>0.22000000000000006</c:v>
                </c:pt>
                <c:pt idx="23">
                  <c:v>0.23</c:v>
                </c:pt>
                <c:pt idx="24">
                  <c:v>0.24000000000000021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0.29000000000000031</c:v>
                </c:pt>
                <c:pt idx="30">
                  <c:v>0.30000000000000032</c:v>
                </c:pt>
                <c:pt idx="31">
                  <c:v>0.31000000000000105</c:v>
                </c:pt>
                <c:pt idx="32">
                  <c:v>0.32000000000000117</c:v>
                </c:pt>
                <c:pt idx="33">
                  <c:v>0.3300000000000014</c:v>
                </c:pt>
                <c:pt idx="34">
                  <c:v>0.3400000000000003</c:v>
                </c:pt>
                <c:pt idx="35">
                  <c:v>0.35000000000000031</c:v>
                </c:pt>
                <c:pt idx="36">
                  <c:v>0.36000000000000032</c:v>
                </c:pt>
                <c:pt idx="37">
                  <c:v>0.37000000000000038</c:v>
                </c:pt>
                <c:pt idx="38">
                  <c:v>0.38000000000000117</c:v>
                </c:pt>
                <c:pt idx="39">
                  <c:v>0.39000000000000118</c:v>
                </c:pt>
                <c:pt idx="40">
                  <c:v>0.4</c:v>
                </c:pt>
                <c:pt idx="41">
                  <c:v>0.41000000000000031</c:v>
                </c:pt>
                <c:pt idx="42">
                  <c:v>0.42000000000000032</c:v>
                </c:pt>
                <c:pt idx="43">
                  <c:v>0.43000000000000038</c:v>
                </c:pt>
                <c:pt idx="44">
                  <c:v>0.44000000000000011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0.47000000000000008</c:v>
                </c:pt>
                <c:pt idx="48">
                  <c:v>0.48000000000000032</c:v>
                </c:pt>
                <c:pt idx="49">
                  <c:v>0.49000000000000032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0.57000000000000062</c:v>
                </c:pt>
                <c:pt idx="58">
                  <c:v>0.58000000000000029</c:v>
                </c:pt>
                <c:pt idx="59">
                  <c:v>0.59000000000000019</c:v>
                </c:pt>
                <c:pt idx="60">
                  <c:v>0.60000000000000064</c:v>
                </c:pt>
                <c:pt idx="61">
                  <c:v>0.61000000000000065</c:v>
                </c:pt>
                <c:pt idx="62">
                  <c:v>0.6200000000000021</c:v>
                </c:pt>
                <c:pt idx="63">
                  <c:v>0.63000000000000234</c:v>
                </c:pt>
                <c:pt idx="64">
                  <c:v>0.64000000000000234</c:v>
                </c:pt>
                <c:pt idx="65">
                  <c:v>0.65000000000000246</c:v>
                </c:pt>
                <c:pt idx="66">
                  <c:v>0.66000000000000281</c:v>
                </c:pt>
                <c:pt idx="67">
                  <c:v>0.67000000000000282</c:v>
                </c:pt>
                <c:pt idx="68">
                  <c:v>0.68000000000000071</c:v>
                </c:pt>
                <c:pt idx="69">
                  <c:v>0.69000000000000083</c:v>
                </c:pt>
                <c:pt idx="70">
                  <c:v>0.70000000000000062</c:v>
                </c:pt>
                <c:pt idx="71">
                  <c:v>0.71000000000000063</c:v>
                </c:pt>
                <c:pt idx="72">
                  <c:v>0.72000000000000064</c:v>
                </c:pt>
                <c:pt idx="73">
                  <c:v>0.73000000000000065</c:v>
                </c:pt>
                <c:pt idx="74">
                  <c:v>0.7400000000000021</c:v>
                </c:pt>
                <c:pt idx="75">
                  <c:v>0.75000000000000222</c:v>
                </c:pt>
                <c:pt idx="76">
                  <c:v>0.76000000000000234</c:v>
                </c:pt>
                <c:pt idx="77">
                  <c:v>0.77000000000000213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0.82000000000000062</c:v>
                </c:pt>
                <c:pt idx="83">
                  <c:v>0.83000000000000063</c:v>
                </c:pt>
                <c:pt idx="84">
                  <c:v>0.84000000000000064</c:v>
                </c:pt>
                <c:pt idx="85">
                  <c:v>0.85000000000000064</c:v>
                </c:pt>
                <c:pt idx="86">
                  <c:v>0.86000000000000065</c:v>
                </c:pt>
                <c:pt idx="87">
                  <c:v>0.8700000000000021</c:v>
                </c:pt>
                <c:pt idx="88">
                  <c:v>0.88000000000000023</c:v>
                </c:pt>
                <c:pt idx="89">
                  <c:v>0.89000000000000024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  <c:pt idx="101">
                  <c:v>1.01</c:v>
                </c:pt>
                <c:pt idx="102">
                  <c:v>1.02</c:v>
                </c:pt>
                <c:pt idx="103">
                  <c:v>1.03</c:v>
                </c:pt>
                <c:pt idx="104">
                  <c:v>1.04</c:v>
                </c:pt>
                <c:pt idx="105">
                  <c:v>1.05</c:v>
                </c:pt>
                <c:pt idx="106">
                  <c:v>1.06</c:v>
                </c:pt>
                <c:pt idx="107">
                  <c:v>1.07</c:v>
                </c:pt>
                <c:pt idx="108">
                  <c:v>1.08</c:v>
                </c:pt>
                <c:pt idx="109">
                  <c:v>1.0900000000000001</c:v>
                </c:pt>
                <c:pt idx="110">
                  <c:v>1.1000000000000001</c:v>
                </c:pt>
                <c:pt idx="111">
                  <c:v>1.1100000000000001</c:v>
                </c:pt>
                <c:pt idx="112">
                  <c:v>1.1200000000000001</c:v>
                </c:pt>
                <c:pt idx="113">
                  <c:v>1.1300000000000001</c:v>
                </c:pt>
                <c:pt idx="114">
                  <c:v>1.1400000000000001</c:v>
                </c:pt>
                <c:pt idx="115">
                  <c:v>1.1500000000000001</c:v>
                </c:pt>
                <c:pt idx="116">
                  <c:v>1.1599999999999953</c:v>
                </c:pt>
                <c:pt idx="117">
                  <c:v>1.1700000000000021</c:v>
                </c:pt>
                <c:pt idx="118">
                  <c:v>1.1800000000000042</c:v>
                </c:pt>
                <c:pt idx="119">
                  <c:v>1.1900000000000042</c:v>
                </c:pt>
                <c:pt idx="120">
                  <c:v>1.2</c:v>
                </c:pt>
                <c:pt idx="121">
                  <c:v>1.21</c:v>
                </c:pt>
                <c:pt idx="122">
                  <c:v>1.22</c:v>
                </c:pt>
                <c:pt idx="123">
                  <c:v>1.23</c:v>
                </c:pt>
                <c:pt idx="124">
                  <c:v>1.24</c:v>
                </c:pt>
                <c:pt idx="125">
                  <c:v>1.25</c:v>
                </c:pt>
                <c:pt idx="126">
                  <c:v>1.26</c:v>
                </c:pt>
                <c:pt idx="127">
                  <c:v>1.27</c:v>
                </c:pt>
                <c:pt idx="128">
                  <c:v>1.28</c:v>
                </c:pt>
                <c:pt idx="129">
                  <c:v>1.29</c:v>
                </c:pt>
                <c:pt idx="130">
                  <c:v>1.3</c:v>
                </c:pt>
                <c:pt idx="131">
                  <c:v>1.31</c:v>
                </c:pt>
                <c:pt idx="132">
                  <c:v>1.32</c:v>
                </c:pt>
                <c:pt idx="133">
                  <c:v>1.33</c:v>
                </c:pt>
                <c:pt idx="134">
                  <c:v>1.34</c:v>
                </c:pt>
                <c:pt idx="135">
                  <c:v>1.35</c:v>
                </c:pt>
                <c:pt idx="136">
                  <c:v>1.36</c:v>
                </c:pt>
                <c:pt idx="137">
                  <c:v>1.37</c:v>
                </c:pt>
                <c:pt idx="138">
                  <c:v>1.3800000000000001</c:v>
                </c:pt>
                <c:pt idx="139">
                  <c:v>1.3900000000000001</c:v>
                </c:pt>
                <c:pt idx="140">
                  <c:v>1.4</c:v>
                </c:pt>
                <c:pt idx="141">
                  <c:v>1.41</c:v>
                </c:pt>
                <c:pt idx="142">
                  <c:v>1.42</c:v>
                </c:pt>
                <c:pt idx="143">
                  <c:v>1.43</c:v>
                </c:pt>
                <c:pt idx="144">
                  <c:v>1.44</c:v>
                </c:pt>
                <c:pt idx="145">
                  <c:v>1.45</c:v>
                </c:pt>
                <c:pt idx="146">
                  <c:v>1.46</c:v>
                </c:pt>
                <c:pt idx="147">
                  <c:v>1.47</c:v>
                </c:pt>
                <c:pt idx="148">
                  <c:v>1.48</c:v>
                </c:pt>
                <c:pt idx="149">
                  <c:v>1.49</c:v>
                </c:pt>
                <c:pt idx="150">
                  <c:v>1.5</c:v>
                </c:pt>
              </c:numCache>
            </c:numRef>
          </c:xVal>
          <c:yVal>
            <c:numRef>
              <c:f>Sheet1!$B$20:$B$170</c:f>
              <c:numCache>
                <c:formatCode>General</c:formatCode>
                <c:ptCount val="151"/>
                <c:pt idx="0">
                  <c:v>1.7979900683677599</c:v>
                </c:pt>
                <c:pt idx="1">
                  <c:v>1.7979722327379322</c:v>
                </c:pt>
                <c:pt idx="2">
                  <c:v>1.7979121105266263</c:v>
                </c:pt>
                <c:pt idx="3">
                  <c:v>1.7978053168872978</c:v>
                </c:pt>
                <c:pt idx="4">
                  <c:v>1.7976492823045396</c:v>
                </c:pt>
                <c:pt idx="5">
                  <c:v>1.7974421110992143</c:v>
                </c:pt>
                <c:pt idx="6">
                  <c:v>1.7971822755164404</c:v>
                </c:pt>
                <c:pt idx="7">
                  <c:v>1.7968684804066573</c:v>
                </c:pt>
                <c:pt idx="8">
                  <c:v>1.7964995902177112</c:v>
                </c:pt>
                <c:pt idx="9">
                  <c:v>1.7960745847047865</c:v>
                </c:pt>
                <c:pt idx="10">
                  <c:v>1.7955925298475832</c:v>
                </c:pt>
                <c:pt idx="11">
                  <c:v>1.7950525576174519</c:v>
                </c:pt>
                <c:pt idx="12">
                  <c:v>1.79445385126206</c:v>
                </c:pt>
                <c:pt idx="13">
                  <c:v>1.7937956342159058</c:v>
                </c:pt>
                <c:pt idx="14">
                  <c:v>1.7930771614946672</c:v>
                </c:pt>
                <c:pt idx="15">
                  <c:v>1.7922977128489554</c:v>
                </c:pt>
                <c:pt idx="16">
                  <c:v>1.7914565871992678</c:v>
                </c:pt>
                <c:pt idx="17">
                  <c:v>1.7905530980252193</c:v>
                </c:pt>
                <c:pt idx="18">
                  <c:v>1.789586569479376</c:v>
                </c:pt>
                <c:pt idx="19">
                  <c:v>1.7885563330599694</c:v>
                </c:pt>
                <c:pt idx="20">
                  <c:v>1.7874617247204079</c:v>
                </c:pt>
                <c:pt idx="21">
                  <c:v>1.7863020823237949</c:v>
                </c:pt>
                <c:pt idx="22">
                  <c:v>1.7850767433722512</c:v>
                </c:pt>
                <c:pt idx="23">
                  <c:v>1.7837850429564499</c:v>
                </c:pt>
                <c:pt idx="24">
                  <c:v>1.7824263118822619</c:v>
                </c:pt>
                <c:pt idx="25">
                  <c:v>1.7809998749400004</c:v>
                </c:pt>
                <c:pt idx="26">
                  <c:v>1.7795050492882689</c:v>
                </c:pt>
                <c:pt idx="27">
                  <c:v>1.7779411429293464</c:v>
                </c:pt>
                <c:pt idx="28">
                  <c:v>1.7763074532569458</c:v>
                </c:pt>
                <c:pt idx="29">
                  <c:v>1.7746032656600159</c:v>
                </c:pt>
                <c:pt idx="30">
                  <c:v>1.7728278521688778</c:v>
                </c:pt>
                <c:pt idx="31">
                  <c:v>1.7709804701314404</c:v>
                </c:pt>
                <c:pt idx="32">
                  <c:v>1.7690603609090259</c:v>
                </c:pt>
                <c:pt idx="33">
                  <c:v>1.7670667485822658</c:v>
                </c:pt>
                <c:pt idx="34">
                  <c:v>1.7649988386585038</c:v>
                </c:pt>
                <c:pt idx="35">
                  <c:v>1.762855816772767</c:v>
                </c:pt>
                <c:pt idx="36">
                  <c:v>1.7606368473749638</c:v>
                </c:pt>
                <c:pt idx="37">
                  <c:v>1.7583410723963471</c:v>
                </c:pt>
                <c:pt idx="38">
                  <c:v>1.7559676098883159</c:v>
                </c:pt>
                <c:pt idx="39">
                  <c:v>1.7535155526272939</c:v>
                </c:pt>
                <c:pt idx="40">
                  <c:v>1.7509839666789171</c:v>
                </c:pt>
                <c:pt idx="41">
                  <c:v>1.7483718899151319</c:v>
                </c:pt>
                <c:pt idx="42">
                  <c:v>1.7456783304777048</c:v>
                </c:pt>
                <c:pt idx="43">
                  <c:v>1.7429022651811958</c:v>
                </c:pt>
                <c:pt idx="44">
                  <c:v>1.740042637848658</c:v>
                </c:pt>
                <c:pt idx="45">
                  <c:v>1.7370983575726477</c:v>
                </c:pt>
                <c:pt idx="46">
                  <c:v>1.734068296894095</c:v>
                </c:pt>
                <c:pt idx="47">
                  <c:v>1.7309512898908048</c:v>
                </c:pt>
                <c:pt idx="48">
                  <c:v>1.7277461301672878</c:v>
                </c:pt>
                <c:pt idx="49">
                  <c:v>1.7244515687366941</c:v>
                </c:pt>
                <c:pt idx="50">
                  <c:v>1.721066311785078</c:v>
                </c:pt>
                <c:pt idx="51">
                  <c:v>1.7175890183076252</c:v>
                </c:pt>
                <c:pt idx="52">
                  <c:v>1.7140182976053351</c:v>
                </c:pt>
                <c:pt idx="53">
                  <c:v>1.7103527066300441</c:v>
                </c:pt>
                <c:pt idx="54">
                  <c:v>1.7065907471643096</c:v>
                </c:pt>
                <c:pt idx="55">
                  <c:v>1.7027308628218065</c:v>
                </c:pt>
                <c:pt idx="56">
                  <c:v>1.6987714358520603</c:v>
                </c:pt>
                <c:pt idx="57">
                  <c:v>1.6947107837325341</c:v>
                </c:pt>
                <c:pt idx="58">
                  <c:v>1.6905471555287119</c:v>
                </c:pt>
                <c:pt idx="59">
                  <c:v>1.6862787280013869</c:v>
                </c:pt>
                <c:pt idx="60">
                  <c:v>1.681903601438159</c:v>
                </c:pt>
                <c:pt idx="61">
                  <c:v>1.6774197951835716</c:v>
                </c:pt>
                <c:pt idx="62">
                  <c:v>1.6728252428398998</c:v>
                </c:pt>
                <c:pt idx="63">
                  <c:v>1.6681177871074724</c:v>
                </c:pt>
                <c:pt idx="64">
                  <c:v>1.6632951742299531</c:v>
                </c:pt>
                <c:pt idx="65">
                  <c:v>1.6583550480062954</c:v>
                </c:pt>
                <c:pt idx="66">
                  <c:v>1.653294943326568</c:v>
                </c:pt>
                <c:pt idx="67">
                  <c:v>1.6481122791841571</c:v>
                </c:pt>
                <c:pt idx="68">
                  <c:v>1.6428043511108839</c:v>
                </c:pt>
                <c:pt idx="69">
                  <c:v>1.6373683229756051</c:v>
                </c:pt>
                <c:pt idx="70">
                  <c:v>1.6318012180792718</c:v>
                </c:pt>
                <c:pt idx="71">
                  <c:v>1.6260999094713093</c:v>
                </c:pt>
                <c:pt idx="72">
                  <c:v>1.6202611094024051</c:v>
                </c:pt>
                <c:pt idx="73">
                  <c:v>1.6142813578183537</c:v>
                </c:pt>
                <c:pt idx="74">
                  <c:v>1.6081570097863436</c:v>
                </c:pt>
                <c:pt idx="75">
                  <c:v>1.6018842217311686</c:v>
                </c:pt>
                <c:pt idx="76">
                  <c:v>1.5954589363419427</c:v>
                </c:pt>
                <c:pt idx="77">
                  <c:v>1.5888768659900681</c:v>
                </c:pt>
                <c:pt idx="78">
                  <c:v>1.582133474477436</c:v>
                </c:pt>
                <c:pt idx="79">
                  <c:v>1.5752239569067401</c:v>
                </c:pt>
                <c:pt idx="80">
                  <c:v>1.5681432174357259</c:v>
                </c:pt>
                <c:pt idx="81">
                  <c:v>1.5608858446409091</c:v>
                </c:pt>
                <c:pt idx="82">
                  <c:v>1.5534460841742013</c:v>
                </c:pt>
                <c:pt idx="83">
                  <c:v>1.5458178083462453</c:v>
                </c:pt>
                <c:pt idx="84">
                  <c:v>1.5379944822112588</c:v>
                </c:pt>
                <c:pt idx="85">
                  <c:v>1.5299691256590338</c:v>
                </c:pt>
                <c:pt idx="86">
                  <c:v>1.521734270936399</c:v>
                </c:pt>
                <c:pt idx="87">
                  <c:v>1.513281914922554</c:v>
                </c:pt>
                <c:pt idx="88">
                  <c:v>1.504603465364001</c:v>
                </c:pt>
                <c:pt idx="89">
                  <c:v>1.4956896801339936</c:v>
                </c:pt>
                <c:pt idx="90">
                  <c:v>1.4865305984107668</c:v>
                </c:pt>
                <c:pt idx="91">
                  <c:v>1.4771154624636575</c:v>
                </c:pt>
                <c:pt idx="92">
                  <c:v>1.4674326284880499</c:v>
                </c:pt>
                <c:pt idx="93">
                  <c:v>1.4574694646285555</c:v>
                </c:pt>
                <c:pt idx="94">
                  <c:v>1.4472122339643272</c:v>
                </c:pt>
                <c:pt idx="95">
                  <c:v>1.4366459597852101</c:v>
                </c:pt>
                <c:pt idx="96">
                  <c:v>1.4257542699458192</c:v>
                </c:pt>
                <c:pt idx="97">
                  <c:v>1.414519216426031</c:v>
                </c:pt>
                <c:pt idx="98">
                  <c:v>1.4029210654275706</c:v>
                </c:pt>
                <c:pt idx="99">
                  <c:v>1.390938052373224</c:v>
                </c:pt>
                <c:pt idx="100">
                  <c:v>1.3785460950248918</c:v>
                </c:pt>
                <c:pt idx="101">
                  <c:v>1.3657184565872775</c:v>
                </c:pt>
                <c:pt idx="102">
                  <c:v>1.3524253491263611</c:v>
                </c:pt>
                <c:pt idx="103">
                  <c:v>1.338633465974302</c:v>
                </c:pt>
                <c:pt idx="104">
                  <c:v>1.324305430194916</c:v>
                </c:pt>
                <c:pt idx="105">
                  <c:v>1.3093991450553366</c:v>
                </c:pt>
                <c:pt idx="106">
                  <c:v>1.2938670326448578</c:v>
                </c:pt>
                <c:pt idx="107">
                  <c:v>1.2776551500272977</c:v>
                </c:pt>
                <c:pt idx="108">
                  <c:v>1.2607021820288844</c:v>
                </c:pt>
                <c:pt idx="109">
                  <c:v>1.2429383326661818</c:v>
                </c:pt>
                <c:pt idx="110">
                  <c:v>1.224284186447048</c:v>
                </c:pt>
                <c:pt idx="111">
                  <c:v>1.2046497119433022</c:v>
                </c:pt>
                <c:pt idx="112">
                  <c:v>1.1839337827077339</c:v>
                </c:pt>
                <c:pt idx="113">
                  <c:v>1.1620249890089966</c:v>
                </c:pt>
                <c:pt idx="114">
                  <c:v>1.1388052794839083</c:v>
                </c:pt>
                <c:pt idx="115">
                  <c:v>1.11415938586043</c:v>
                </c:pt>
                <c:pt idx="116">
                  <c:v>1.0879953860666678</c:v>
                </c:pt>
                <c:pt idx="117">
                  <c:v>1.0602850814238725</c:v>
                </c:pt>
                <c:pt idx="118">
                  <c:v>1.0311347973817759</c:v>
                </c:pt>
                <c:pt idx="119">
                  <c:v>1.0008888084050245</c:v>
                </c:pt>
                <c:pt idx="120">
                  <c:v>0.97023065270791409</c:v>
                </c:pt>
                <c:pt idx="121">
                  <c:v>0.94018064541855084</c:v>
                </c:pt>
                <c:pt idx="122">
                  <c:v>0.911879259389755</c:v>
                </c:pt>
                <c:pt idx="123">
                  <c:v>0.88622382626796159</c:v>
                </c:pt>
                <c:pt idx="124">
                  <c:v>0.86362736147478303</c:v>
                </c:pt>
                <c:pt idx="125">
                  <c:v>0.84405104847201362</c:v>
                </c:pt>
                <c:pt idx="126">
                  <c:v>0.8271919343230828</c:v>
                </c:pt>
                <c:pt idx="127">
                  <c:v>0.81265696867084969</c:v>
                </c:pt>
                <c:pt idx="128">
                  <c:v>0.80006271056070666</c:v>
                </c:pt>
                <c:pt idx="129">
                  <c:v>0.78907524301781762</c:v>
                </c:pt>
                <c:pt idx="130">
                  <c:v>0.77941826050039664</c:v>
                </c:pt>
                <c:pt idx="131">
                  <c:v>0.77086811202086225</c:v>
                </c:pt>
                <c:pt idx="132">
                  <c:v>0.76324507543518627</c:v>
                </c:pt>
                <c:pt idx="133">
                  <c:v>0.75640465508276611</c:v>
                </c:pt>
                <c:pt idx="134">
                  <c:v>0.75023014299679391</c:v>
                </c:pt>
                <c:pt idx="135">
                  <c:v>0.74462664644713406</c:v>
                </c:pt>
                <c:pt idx="136">
                  <c:v>0.73951642308980825</c:v>
                </c:pt>
                <c:pt idx="137">
                  <c:v>0.73483527736028731</c:v>
                </c:pt>
                <c:pt idx="138">
                  <c:v>0.73052978339236752</c:v>
                </c:pt>
                <c:pt idx="139">
                  <c:v>0.72655513999259702</c:v>
                </c:pt>
                <c:pt idx="140">
                  <c:v>0.72287350569279563</c:v>
                </c:pt>
                <c:pt idx="141">
                  <c:v>0.71945269825799329</c:v>
                </c:pt>
                <c:pt idx="142">
                  <c:v>0.71626517171075677</c:v>
                </c:pt>
                <c:pt idx="143">
                  <c:v>0.71328720573991666</c:v>
                </c:pt>
                <c:pt idx="144">
                  <c:v>0.71049825865431415</c:v>
                </c:pt>
                <c:pt idx="145">
                  <c:v>0.707880447128023</c:v>
                </c:pt>
                <c:pt idx="146">
                  <c:v>0.70541812493579936</c:v>
                </c:pt>
                <c:pt idx="147">
                  <c:v>0.70309753952168064</c:v>
                </c:pt>
                <c:pt idx="148">
                  <c:v>0.70090655019463888</c:v>
                </c:pt>
                <c:pt idx="149">
                  <c:v>0.69883439545357773</c:v>
                </c:pt>
                <c:pt idx="150">
                  <c:v>0.69687149973804219</c:v>
                </c:pt>
              </c:numCache>
            </c:numRef>
          </c:yVal>
          <c:smooth val="1"/>
        </c:ser>
        <c:axId val="117393664"/>
        <c:axId val="117399936"/>
      </c:scatterChart>
      <c:valAx>
        <c:axId val="117393664"/>
        <c:scaling>
          <c:orientation val="minMax"/>
          <c:max val="1.2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Abandonment Value Threshold</a:t>
                </a:r>
              </a:p>
            </c:rich>
          </c:tx>
          <c:layout/>
        </c:title>
        <c:numFmt formatCode="#,##0.0" sourceLinked="0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17399936"/>
        <c:crosses val="autoZero"/>
        <c:crossBetween val="midCat"/>
        <c:majorUnit val="0.2"/>
      </c:valAx>
      <c:valAx>
        <c:axId val="117399936"/>
        <c:scaling>
          <c:orientation val="minMax"/>
          <c:max val="2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Project Value Threshold</a:t>
                </a:r>
              </a:p>
            </c:rich>
          </c:tx>
          <c:layout/>
        </c:title>
        <c:numFmt formatCode="#,##0.0" sourceLinked="0"/>
        <c:tickLblPos val="nextTo"/>
        <c:crossAx val="117393664"/>
        <c:crosses val="autoZero"/>
        <c:crossBetween val="midCat"/>
        <c:majorUnit val="0.2"/>
      </c:valAx>
    </c:plotArea>
    <c:plotVisOnly val="1"/>
    <c:dispBlanksAs val="gap"/>
  </c:chart>
  <c:spPr>
    <a:ln>
      <a:noFill/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67519-217D-4750-8AD1-96BCFC5850DC}" type="datetimeFigureOut">
              <a:rPr lang="en-GB" smtClean="0"/>
              <a:pPr/>
              <a:t>18/02/2016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AE96D-C216-4DAF-B1C9-A84ED181AB6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B477-47D3-471A-9812-F23C8FB4558B}" type="datetime1">
              <a:rPr lang="en-GB" smtClean="0"/>
              <a:pPr/>
              <a:t>18/02/2016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Real Options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6E48-1C6D-4792-B745-76FB488AC8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26A0-F14E-4766-8B84-2FAB30B8700E}" type="datetime1">
              <a:rPr lang="en-GB" smtClean="0"/>
              <a:pPr/>
              <a:t>18/02/2016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Real Options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6E48-1C6D-4792-B745-76FB488AC8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902F-4DBF-4F9A-A7D8-9D3781B4DC39}" type="datetime1">
              <a:rPr lang="en-GB" smtClean="0"/>
              <a:pPr/>
              <a:t>18/02/2016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Real Options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6E48-1C6D-4792-B745-76FB488AC8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D2815-5FA7-477F-8A4F-A7E492D06536}" type="datetime1">
              <a:rPr lang="en-GB" smtClean="0"/>
              <a:pPr/>
              <a:t>18/02/2016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Real Options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6E48-1C6D-4792-B745-76FB488AC8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3E5E-19CD-4FDF-BAF7-78A195325276}" type="datetime1">
              <a:rPr lang="en-GB" smtClean="0"/>
              <a:pPr/>
              <a:t>18/02/2016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Real Options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6E48-1C6D-4792-B745-76FB488AC8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BCDA-B830-4B9A-931E-816008E771C7}" type="datetime1">
              <a:rPr lang="en-GB" smtClean="0"/>
              <a:pPr/>
              <a:t>18/02/2016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Real Options 2016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6E48-1C6D-4792-B745-76FB488AC8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6961-D889-411C-8BF2-BA4052DFB87E}" type="datetime1">
              <a:rPr lang="en-GB" smtClean="0"/>
              <a:pPr/>
              <a:t>18/02/2016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Real Options 2016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6E48-1C6D-4792-B745-76FB488AC8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1489-DC70-46F2-8D17-B266332513FD}" type="datetime1">
              <a:rPr lang="en-GB" smtClean="0"/>
              <a:pPr/>
              <a:t>18/02/2016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Real Options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6E48-1C6D-4792-B745-76FB488AC8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12DB-6FF6-4B4B-B2F6-21E68FD93B61}" type="datetime1">
              <a:rPr lang="en-GB" smtClean="0"/>
              <a:pPr/>
              <a:t>18/02/2016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Real Options 2016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6E48-1C6D-4792-B745-76FB488AC8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BCAA-DB4A-451A-A2CF-5746FFD6904A}" type="datetime1">
              <a:rPr lang="en-GB" smtClean="0"/>
              <a:pPr/>
              <a:t>18/02/2016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Real Options 2016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6E48-1C6D-4792-B745-76FB488AC8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D413-795F-4198-9006-B3F3570C0109}" type="datetime1">
              <a:rPr lang="en-GB" smtClean="0"/>
              <a:pPr/>
              <a:t>18/02/2016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Real Options 2016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6E48-1C6D-4792-B745-76FB488AC8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09A23-0A50-4D6D-9C4E-F72ECBF9B495}" type="datetime1">
              <a:rPr lang="en-GB" smtClean="0"/>
              <a:pPr/>
              <a:t>18/02/2016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Real Options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26E48-1C6D-4792-B745-76FB488AC8B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8424936" cy="1470025"/>
          </a:xfrm>
        </p:spPr>
        <p:txBody>
          <a:bodyPr>
            <a:normAutofit/>
          </a:bodyPr>
          <a:lstStyle/>
          <a:p>
            <a:r>
              <a:rPr lang="en-GB" sz="2800" dirty="0" smtClean="0"/>
              <a:t>ROV CH 4 Appendix</a:t>
            </a:r>
            <a:br>
              <a:rPr lang="en-GB" sz="2800" dirty="0" smtClean="0"/>
            </a:br>
            <a:r>
              <a:rPr lang="en-GB" sz="2800" dirty="0" smtClean="0"/>
              <a:t>Abandonment Options</a:t>
            </a:r>
            <a:endParaRPr lang="en-GB" sz="2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Constant Exit Costs or Benefits</a:t>
            </a:r>
          </a:p>
          <a:p>
            <a:r>
              <a:rPr lang="en-US" b="1" dirty="0" err="1" smtClean="0"/>
              <a:t>vs</a:t>
            </a:r>
            <a:endParaRPr lang="en-US" b="1" dirty="0" smtClean="0"/>
          </a:p>
          <a:p>
            <a:r>
              <a:rPr lang="en-US" b="1" dirty="0" smtClean="0"/>
              <a:t>Stochastic  Scrapping Values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Vega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Real Options 2016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6E48-1C6D-4792-B745-76FB488AC8B4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8614" y="1600200"/>
            <a:ext cx="57867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Ship Scrap Values Constant?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Real Options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6E48-1C6D-4792-B745-76FB488AC8B4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4278" y="2014876"/>
            <a:ext cx="6135444" cy="3696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Curious Vegas for Perpetual Puts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Real Options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6E48-1C6D-4792-B745-76FB488AC8B4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68760"/>
            <a:ext cx="748883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6E48-1C6D-4792-B745-76FB488AC8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611560" y="260648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Abandonment Options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19675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Most analytical formulations assume an indefinite lifetime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547664" y="1700808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GB" sz="1600" dirty="0" smtClean="0"/>
              <a:t>  All real projects have a finite life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 Abandonment value may be a valuable source of cash flow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 Critical for comparing technologies with unequal lifetimes</a:t>
            </a:r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2636912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Importance of a stopping event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3068960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Preinreich</a:t>
            </a:r>
            <a:r>
              <a:rPr lang="en-GB" sz="1400" dirty="0" smtClean="0"/>
              <a:t> (1940)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87624" y="5034662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/>
              <a:t>Real option models</a:t>
            </a:r>
            <a:endParaRPr lang="en-GB" sz="16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5724128" y="3429000"/>
            <a:ext cx="2664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Robichek and Van Horne (1967), Dyl and Long (1969)</a:t>
            </a:r>
          </a:p>
          <a:p>
            <a:r>
              <a:rPr lang="en-GB" sz="1400" dirty="0" err="1" smtClean="0"/>
              <a:t>Gaumitz</a:t>
            </a:r>
            <a:r>
              <a:rPr lang="en-GB" sz="1400" dirty="0" smtClean="0"/>
              <a:t> and Emery (1980)</a:t>
            </a:r>
          </a:p>
          <a:p>
            <a:r>
              <a:rPr lang="en-GB" sz="1400" dirty="0" smtClean="0"/>
              <a:t>Howe and McCabe (1983)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131840" y="3429000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Valuable source of cash flow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131840" y="5589240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Replacement</a:t>
            </a:r>
            <a:endParaRPr lang="en-GB" sz="14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187624" y="3068960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/>
              <a:t>Deterministic models</a:t>
            </a:r>
            <a:endParaRPr lang="en-GB" sz="1600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3131840" y="3068960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Replacement</a:t>
            </a:r>
            <a:endParaRPr lang="en-GB" sz="14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4499992" y="5034662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Tourinho</a:t>
            </a:r>
            <a:r>
              <a:rPr lang="en-GB" sz="1400" dirty="0" smtClean="0"/>
              <a:t> (1978), Brennan and Schwartz (1984), </a:t>
            </a:r>
          </a:p>
          <a:p>
            <a:r>
              <a:rPr lang="en-GB" sz="1400" dirty="0" smtClean="0"/>
              <a:t>McDonald and Siegel (1985), </a:t>
            </a:r>
            <a:r>
              <a:rPr lang="en-GB" sz="1400" dirty="0" err="1" smtClean="0"/>
              <a:t>Paxson</a:t>
            </a:r>
            <a:r>
              <a:rPr lang="en-GB" sz="1400" dirty="0" smtClean="0"/>
              <a:t> (2005)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99992" y="5589240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Mauer</a:t>
            </a:r>
            <a:r>
              <a:rPr lang="en-GB" sz="1400" dirty="0" smtClean="0"/>
              <a:t> and </a:t>
            </a:r>
            <a:r>
              <a:rPr lang="en-GB" sz="1400" dirty="0" err="1" smtClean="0"/>
              <a:t>Ott</a:t>
            </a:r>
            <a:r>
              <a:rPr lang="en-GB" sz="1400" dirty="0" smtClean="0"/>
              <a:t> (1995), Dobbs (2004), </a:t>
            </a:r>
          </a:p>
          <a:p>
            <a:r>
              <a:rPr lang="en-GB" sz="1400" dirty="0" smtClean="0"/>
              <a:t>Adkins and Paxson (2010, 2015) </a:t>
            </a:r>
            <a:endParaRPr lang="en-GB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3131840" y="5034662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Divestment</a:t>
            </a:r>
            <a:endParaRPr lang="en-GB" sz="1400" dirty="0" smtClean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Real Options 2016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6E48-1C6D-4792-B745-76FB488AC8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827584" y="908720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 Post – investment abandonment opportunity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1772816"/>
            <a:ext cx="6624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Opportunity arises for active operating real assets</a:t>
            </a:r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2132856"/>
            <a:ext cx="7272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Second-hand market, scrap metal market, geographic transfer, technology sale </a:t>
            </a:r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475656" y="1340768"/>
            <a:ext cx="6624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Opportunity occurs immediately following investment</a:t>
            </a:r>
            <a:endParaRPr lang="en-GB" sz="1600" dirty="0"/>
          </a:p>
        </p:txBody>
      </p:sp>
      <p:cxnSp>
        <p:nvCxnSpPr>
          <p:cNvPr id="9" name="Straight Connector 8"/>
          <p:cNvCxnSpPr/>
          <p:nvPr/>
        </p:nvCxnSpPr>
        <p:spPr>
          <a:xfrm rot="8100000">
            <a:off x="5318288" y="4050115"/>
            <a:ext cx="1296144" cy="0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763688" y="44371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563888" y="44371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5436096" y="44371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1763688" y="450912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516216" y="5229200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Abandon</a:t>
            </a:r>
            <a:endParaRPr lang="en-GB" sz="16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635896" y="450912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2700000">
            <a:off x="5318288" y="4967376"/>
            <a:ext cx="1296144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42524" y="6093296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Stage 2</a:t>
            </a:r>
            <a:endParaRPr lang="en-GB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6516216" y="3429000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Continue</a:t>
            </a:r>
            <a:endParaRPr lang="en-GB" sz="16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631791" y="3356992"/>
            <a:ext cx="0" cy="10081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eft Brace 23"/>
          <p:cNvSpPr/>
          <p:nvPr/>
        </p:nvSpPr>
        <p:spPr>
          <a:xfrm rot="16200000">
            <a:off x="4932040" y="4437112"/>
            <a:ext cx="432048" cy="288032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Left Brace 24"/>
          <p:cNvSpPr/>
          <p:nvPr/>
        </p:nvSpPr>
        <p:spPr>
          <a:xfrm rot="16200000">
            <a:off x="2519772" y="4977172"/>
            <a:ext cx="432048" cy="1800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3707904" y="4581128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Active Project</a:t>
            </a:r>
            <a:endParaRPr lang="en-GB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2131938" y="6093296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Stage 1</a:t>
            </a:r>
            <a:endParaRPr lang="en-GB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3019723" y="301821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Investment</a:t>
            </a:r>
            <a:endParaRPr lang="en-GB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1763688" y="4581128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Hold Investment Option</a:t>
            </a:r>
            <a:endParaRPr lang="en-GB" sz="1600" dirty="0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Real Options 2016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6E48-1C6D-4792-B745-76FB488AC8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611560" y="260648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STAGE TWO Model </a:t>
            </a:r>
            <a:r>
              <a:rPr lang="en-GB" sz="2000" b="1" dirty="0" smtClean="0"/>
              <a:t>notation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56490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Solution is an option valuation function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611560" y="930206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Decision depends generally on </a:t>
            </a:r>
            <a:r>
              <a:rPr lang="en-GB" dirty="0" smtClean="0"/>
              <a:t>two </a:t>
            </a:r>
            <a:r>
              <a:rPr lang="en-GB" dirty="0" smtClean="0"/>
              <a:t>stochastic factors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084168" y="1340768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Abandonment value</a:t>
            </a:r>
            <a:endParaRPr lang="en-GB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084168" y="548680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Project value</a:t>
            </a:r>
            <a:endParaRPr lang="en-GB" sz="1600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808538" y="2565400"/>
          <a:ext cx="2847975" cy="411163"/>
        </p:xfrm>
        <a:graphic>
          <a:graphicData uri="http://schemas.openxmlformats.org/presentationml/2006/ole">
            <p:oleObj spid="_x0000_s1028" name="Equation" r:id="rId3" imgW="1752480" imgH="25380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8121029" y="548854"/>
          <a:ext cx="247650" cy="287337"/>
        </p:xfrm>
        <a:graphic>
          <a:graphicData uri="http://schemas.openxmlformats.org/presentationml/2006/ole">
            <p:oleObj spid="_x0000_s1029" name="Equation" r:id="rId4" imgW="152280" imgH="177480" progId="Equation.DSMT4">
              <p:embed/>
            </p:oleObj>
          </a:graphicData>
        </a:graphic>
      </p:graphicFrame>
      <p:sp>
        <p:nvSpPr>
          <p:cNvPr id="13" name="Left Brace 12"/>
          <p:cNvSpPr/>
          <p:nvPr/>
        </p:nvSpPr>
        <p:spPr>
          <a:xfrm>
            <a:off x="5822425" y="572430"/>
            <a:ext cx="261743" cy="108012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11560" y="58052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Identify threshold levels – signalling a particular decision, designated by ^</a:t>
            </a:r>
            <a:endParaRPr lang="en-GB" dirty="0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073275" y="4398963"/>
          <a:ext cx="4767263" cy="779462"/>
        </p:xfrm>
        <a:graphic>
          <a:graphicData uri="http://schemas.openxmlformats.org/presentationml/2006/ole">
            <p:oleObj spid="_x0000_s1030" name="Equation" r:id="rId5" imgW="2933640" imgH="482400" progId="Equation.DSMT4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11560" y="364502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Associated characteristic root equation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11560" y="184482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Underpinning option value is described by the risk-neutral valuation relationship, expressed as a </a:t>
            </a:r>
            <a:r>
              <a:rPr lang="en-GB" dirty="0" smtClean="0"/>
              <a:t>two-dimensional </a:t>
            </a:r>
            <a:r>
              <a:rPr lang="en-GB" dirty="0" err="1" smtClean="0"/>
              <a:t>pde</a:t>
            </a:r>
            <a:endParaRPr lang="en-GB" dirty="0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8100392" y="1350591"/>
          <a:ext cx="288925" cy="266700"/>
        </p:xfrm>
        <a:graphic>
          <a:graphicData uri="http://schemas.openxmlformats.org/presentationml/2006/ole">
            <p:oleObj spid="_x0000_s1031" name="Equation" r:id="rId6" imgW="177480" imgH="164880" progId="Equation.DSMT4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11560" y="314096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Sign of the power parameters is determined by underlying decision characteristics</a:t>
            </a:r>
            <a:endParaRPr lang="en-GB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Real Options 2016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6E48-1C6D-4792-B745-76FB488AC8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611560" y="260648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Model 1: Post-investment abandonment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35696" y="226758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Project Value  +  Abandonment Option Value  =  Abandonment Value</a:t>
            </a:r>
            <a:endParaRPr lang="en-GB" dirty="0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614863" y="3068638"/>
          <a:ext cx="2187575" cy="2382837"/>
        </p:xfrm>
        <a:graphic>
          <a:graphicData uri="http://schemas.openxmlformats.org/presentationml/2006/ole">
            <p:oleObj spid="_x0000_s2053" name="Equation" r:id="rId3" imgW="1346040" imgH="1473120" progId="Equation.DSMT4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11560" y="908720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Invoke backwardation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11560" y="298766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From smooth pasting conditions:</a:t>
            </a:r>
            <a:endParaRPr lang="en-GB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843808" y="1844824"/>
            <a:ext cx="1224136" cy="422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0"/>
          </p:cNvCxnSpPr>
          <p:nvPr/>
        </p:nvCxnSpPr>
        <p:spPr>
          <a:xfrm flipH="1" flipV="1">
            <a:off x="5148064" y="1835532"/>
            <a:ext cx="7200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6444208" y="1835532"/>
            <a:ext cx="100811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1560" y="141277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Stage-2 value matching relationship</a:t>
            </a:r>
            <a:endParaRPr lang="en-GB" dirty="0"/>
          </a:p>
        </p:txBody>
      </p:sp>
      <p:graphicFrame>
        <p:nvGraphicFramePr>
          <p:cNvPr id="2055" name="Object 6"/>
          <p:cNvGraphicFramePr>
            <a:graphicFrameLocks noChangeAspect="1"/>
          </p:cNvGraphicFramePr>
          <p:nvPr/>
        </p:nvGraphicFramePr>
        <p:xfrm>
          <a:off x="4264025" y="1376363"/>
          <a:ext cx="2063750" cy="411162"/>
        </p:xfrm>
        <a:graphic>
          <a:graphicData uri="http://schemas.openxmlformats.org/presentationml/2006/ole">
            <p:oleObj spid="_x0000_s2055" name="Equation" r:id="rId4" imgW="1269720" imgH="253800" progId="Equation.DSMT4">
              <p:embed/>
            </p:oleObj>
          </a:graphicData>
        </a:graphic>
      </p:graphicFrame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Real Options 2016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6E48-1C6D-4792-B745-76FB488AC8B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611560" y="260648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Numerical Illustrations: Model 1: Post-investment abandonment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755576" y="836712"/>
          <a:ext cx="518457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28184" y="2505670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Project value threshold declines below NPV  solution, </a:t>
            </a:r>
          </a:p>
          <a:p>
            <a:r>
              <a:rPr lang="en-GB" dirty="0" smtClean="0"/>
              <a:t>but unrealistic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228184" y="1124744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Project value threshold declines for increases in abandonment threshold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5055567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Abandonment value volatility increases produces project value threshold decreases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55576" y="5807005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Option value with abandonment greater than option value without,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55576" y="4304129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Project value volatility increases produces project value threshold increases</a:t>
            </a:r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Real Options 2016</a:t>
            </a: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Solving a Set of Equations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Real Options 2016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6E48-1C6D-4792-B745-76FB488AC8B4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0352" y="1633043"/>
            <a:ext cx="7463296" cy="446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Solution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Real Options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6E48-1C6D-4792-B745-76FB488AC8B4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3364" y="2001308"/>
            <a:ext cx="6717271" cy="3723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Exit Cost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Real Options 2016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6E48-1C6D-4792-B745-76FB488AC8B4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3364" y="2001308"/>
            <a:ext cx="6717271" cy="3723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388</Words>
  <Application>Microsoft Office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MathType 6.0 Equation</vt:lpstr>
      <vt:lpstr>Equation</vt:lpstr>
      <vt:lpstr>ROV CH 4 Appendix Abandonment Options</vt:lpstr>
      <vt:lpstr>Slide 2</vt:lpstr>
      <vt:lpstr>Slide 3</vt:lpstr>
      <vt:lpstr>Slide 4</vt:lpstr>
      <vt:lpstr>Slide 5</vt:lpstr>
      <vt:lpstr>Slide 6</vt:lpstr>
      <vt:lpstr> Solving a Set of Equations</vt:lpstr>
      <vt:lpstr>Quadratic Solution</vt:lpstr>
      <vt:lpstr>Constant Exit Cost</vt:lpstr>
      <vt:lpstr>Exit Vega</vt:lpstr>
      <vt:lpstr>Are Ship Scrap Values Constant?</vt:lpstr>
      <vt:lpstr>Curious Vegas for Perpetual Puts</vt:lpstr>
    </vt:vector>
  </TitlesOfParts>
  <Company>University of Bradford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Effects of an Uncertain Abandonment Value on the Investment Decision</dc:title>
  <dc:creator>radkins</dc:creator>
  <cp:lastModifiedBy>dp</cp:lastModifiedBy>
  <cp:revision>10</cp:revision>
  <dcterms:created xsi:type="dcterms:W3CDTF">2014-05-29T10:06:17Z</dcterms:created>
  <dcterms:modified xsi:type="dcterms:W3CDTF">2016-02-18T15:49:53Z</dcterms:modified>
</cp:coreProperties>
</file>